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6"/>
  </p:notesMasterIdLst>
  <p:handoutMasterIdLst>
    <p:handoutMasterId r:id="rId17"/>
  </p:handoutMasterIdLst>
  <p:sldIdLst>
    <p:sldId id="276" r:id="rId2"/>
    <p:sldId id="258" r:id="rId3"/>
    <p:sldId id="278" r:id="rId4"/>
    <p:sldId id="260" r:id="rId5"/>
    <p:sldId id="262" r:id="rId6"/>
    <p:sldId id="272" r:id="rId7"/>
    <p:sldId id="264" r:id="rId8"/>
    <p:sldId id="274" r:id="rId9"/>
    <p:sldId id="275" r:id="rId10"/>
    <p:sldId id="277" r:id="rId11"/>
    <p:sldId id="265" r:id="rId12"/>
    <p:sldId id="267" r:id="rId13"/>
    <p:sldId id="268" r:id="rId14"/>
    <p:sldId id="266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5" autoAdjust="0"/>
  </p:normalViewPr>
  <p:slideViewPr>
    <p:cSldViewPr>
      <p:cViewPr varScale="1">
        <p:scale>
          <a:sx n="111" d="100"/>
          <a:sy n="111" d="100"/>
        </p:scale>
        <p:origin x="-162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ED11E2-5E80-4827-BE65-36662F5BD1CB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13FA5-7EE3-409E-83A3-24037DBF4F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861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4EE1E4D0-F392-4B34-B67A-2A6006422A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9330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170B81-86C6-40DE-BCA9-9F6C8771B32F}" type="slidenum">
              <a:rPr lang="en-US"/>
              <a:pPr/>
              <a:t>1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E0F20B2-A66F-444A-91F8-F149812A53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0A99F8-8534-4671-969B-3E4300EDD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FF6106-62E9-4A30-9EC5-0E259D3E9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785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82DFCB6-285A-47D5-8E5D-0A29AE1D15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5A9B04-0D84-48E8-9A1E-50589E03C5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0EBD5-98F8-4960-8138-D22BEBE6D6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66C15B-841D-42E4-9F61-9DF918189C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429EAF-DF10-41BE-B1C0-AC1EB57A5B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11C6FD-B719-44D9-B339-AC319B1BD7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CC6802-6AD1-4B19-89C4-0764DF1B7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A06979-9C3E-410D-9481-6E6FA9043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4628F1F-BCC6-4904-9B24-C8AD0E4DF2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070B150-AECA-4950-A895-E5200FC598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5105400"/>
            <a:ext cx="8763000" cy="13303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/>
              <a:t> </a:t>
            </a:r>
            <a:br>
              <a:rPr lang="en-US" sz="4800" dirty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300" b="1" dirty="0" smtClean="0"/>
              <a:t>Patents </a:t>
            </a:r>
            <a:r>
              <a:rPr lang="en-US" sz="4300" b="1" dirty="0"/>
              <a:t>101</a:t>
            </a:r>
            <a:r>
              <a:rPr lang="en-US" sz="3900" dirty="0"/>
              <a:t> </a:t>
            </a:r>
            <a:br>
              <a:rPr lang="en-US" sz="3900" dirty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/>
              <a:t>Jeffrey </a:t>
            </a:r>
            <a:r>
              <a:rPr lang="en-US" sz="3100" dirty="0" smtClean="0"/>
              <a:t>Sears, Ph.D., J.D.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2700" dirty="0" smtClean="0"/>
              <a:t>Chief Patent Counsel, </a:t>
            </a:r>
            <a:r>
              <a:rPr lang="en-US" sz="2700" dirty="0" smtClean="0"/>
              <a:t>Columbia University</a:t>
            </a:r>
            <a:r>
              <a:rPr lang="en-US" sz="2700" dirty="0"/>
              <a:t/>
            </a:r>
            <a:br>
              <a:rPr lang="en-US" sz="2700" dirty="0"/>
            </a:br>
            <a:r>
              <a:rPr lang="en-US" sz="2700" dirty="0" smtClean="0"/>
              <a:t>Adjunct Professor, Columbia Business School</a:t>
            </a:r>
            <a:br>
              <a:rPr lang="en-US" sz="2700" dirty="0" smtClean="0"/>
            </a:br>
            <a:r>
              <a:rPr lang="en-US" sz="2700" dirty="0"/>
              <a:t/>
            </a:r>
            <a:br>
              <a:rPr lang="en-US" sz="2700" dirty="0"/>
            </a:br>
            <a:r>
              <a:rPr lang="en-US" sz="2700" dirty="0"/>
              <a:t/>
            </a:r>
            <a:br>
              <a:rPr lang="en-US" sz="2700" dirty="0"/>
            </a:br>
            <a:r>
              <a:rPr lang="en-US" sz="1400" dirty="0"/>
              <a:t/>
            </a:r>
            <a:br>
              <a:rPr lang="en-US" sz="1400" dirty="0"/>
            </a:br>
            <a:endParaRPr lang="en-US" sz="3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610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Behold the package saver! (v. 2)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726493" y="5410200"/>
            <a:ext cx="172201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/>
              <a:t>	</a:t>
            </a:r>
            <a:endParaRPr lang="en-US" dirty="0"/>
          </a:p>
        </p:txBody>
      </p:sp>
      <p:pic>
        <p:nvPicPr>
          <p:cNvPr id="2050" name="Picture 2" descr="C:\Users\js\Desktop\Picture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981200"/>
            <a:ext cx="5583237" cy="55895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6425" y="277813"/>
            <a:ext cx="7931150" cy="1143000"/>
          </a:xfrm>
        </p:spPr>
        <p:txBody>
          <a:bodyPr/>
          <a:lstStyle/>
          <a:p>
            <a:r>
              <a:rPr lang="en-US" dirty="0"/>
              <a:t>Example -- Patentability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52400" y="309563"/>
            <a:ext cx="8686800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endParaRPr lang="en-US" sz="36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4293266" y="1752600"/>
            <a:ext cx="4698333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Arial" charset="0"/>
              </a:rPr>
              <a:t>Invention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b="1" dirty="0" smtClean="0">
                <a:latin typeface="Arial" charset="0"/>
              </a:rPr>
              <a:t>Claim (v. 2)</a:t>
            </a:r>
            <a:endParaRPr lang="en-US" sz="2400" b="1" dirty="0">
              <a:latin typeface="Arial" charset="0"/>
            </a:endParaRPr>
          </a:p>
          <a:p>
            <a:pPr algn="ctr"/>
            <a:endParaRPr lang="en-US" sz="2400" dirty="0" smtClean="0">
              <a:latin typeface="Arial" charset="0"/>
            </a:endParaRPr>
          </a:p>
          <a:p>
            <a:pPr algn="ctr"/>
            <a:r>
              <a:rPr lang="en-US" sz="2400" dirty="0" smtClean="0">
                <a:latin typeface="Arial" charset="0"/>
              </a:rPr>
              <a:t>A lid support comprising</a:t>
            </a:r>
            <a:r>
              <a:rPr lang="en-US" sz="2400" dirty="0">
                <a:latin typeface="Arial" charset="0"/>
              </a:rPr>
              <a:t>:</a:t>
            </a:r>
          </a:p>
          <a:p>
            <a:pPr algn="ctr"/>
            <a:r>
              <a:rPr lang="en-US" sz="2400" dirty="0" smtClean="0">
                <a:latin typeface="Arial" charset="0"/>
              </a:rPr>
              <a:t>a platform, </a:t>
            </a:r>
          </a:p>
          <a:p>
            <a:pPr algn="ctr"/>
            <a:r>
              <a:rPr lang="en-US" sz="2400" dirty="0" smtClean="0">
                <a:latin typeface="Arial" charset="0"/>
              </a:rPr>
              <a:t>three support legs, and</a:t>
            </a:r>
          </a:p>
          <a:p>
            <a:pPr algn="ctr"/>
            <a:r>
              <a:rPr lang="en-US" sz="2400" dirty="0" smtClean="0">
                <a:latin typeface="Arial" charset="0"/>
              </a:rPr>
              <a:t>a serrated edge connected to one of the support legs.</a:t>
            </a:r>
          </a:p>
          <a:p>
            <a:pPr algn="ctr"/>
            <a:endParaRPr lang="en-US" sz="2400" dirty="0" smtClean="0">
              <a:latin typeface="Arial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457200" y="4648200"/>
            <a:ext cx="8458200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Is the invention patentable over the prior </a:t>
            </a:r>
            <a:r>
              <a:rPr lang="en-US" sz="2400" dirty="0" smtClean="0">
                <a:latin typeface="Arial" charset="0"/>
              </a:rPr>
              <a:t>art?</a:t>
            </a:r>
            <a:endParaRPr lang="en-US" sz="2400" dirty="0">
              <a:latin typeface="Arial" charset="0"/>
            </a:endParaRPr>
          </a:p>
          <a:p>
            <a:r>
              <a:rPr lang="en-US" sz="1900" dirty="0">
                <a:latin typeface="Arial" charset="0"/>
              </a:rPr>
              <a:t>	</a:t>
            </a:r>
          </a:p>
          <a:p>
            <a:endParaRPr lang="en-US" sz="1900" dirty="0">
              <a:latin typeface="Arial" charset="0"/>
            </a:endParaRPr>
          </a:p>
          <a:p>
            <a:endParaRPr lang="en-US" sz="1900" dirty="0">
              <a:latin typeface="Arial" charset="0"/>
            </a:endParaRP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1752600" y="1752600"/>
            <a:ext cx="22022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latin typeface="Arial" charset="0"/>
              </a:rPr>
              <a:t>Prior </a:t>
            </a:r>
            <a:r>
              <a:rPr lang="en-US" sz="2400" b="1" dirty="0" smtClean="0">
                <a:latin typeface="Arial" charset="0"/>
              </a:rPr>
              <a:t>Art (v. 1)</a:t>
            </a:r>
            <a:endParaRPr lang="en-US" sz="2400" b="1" dirty="0">
              <a:latin typeface="Arial" charset="0"/>
            </a:endParaRPr>
          </a:p>
        </p:txBody>
      </p:sp>
      <p:pic>
        <p:nvPicPr>
          <p:cNvPr id="20483" name="Picture 3" descr="C:\Users\js\Desktop\31vD385H8RL__SL500_AA300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209800"/>
            <a:ext cx="2362200" cy="236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-- Infringement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991628" y="1676400"/>
            <a:ext cx="412228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Arial" charset="0"/>
              </a:rPr>
              <a:t>Patent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b="1" dirty="0" smtClean="0">
                <a:latin typeface="Arial" charset="0"/>
              </a:rPr>
              <a:t>Claim (v. 1)</a:t>
            </a:r>
            <a:endParaRPr lang="en-US" sz="2400" b="1" dirty="0">
              <a:latin typeface="Arial" charset="0"/>
            </a:endParaRPr>
          </a:p>
          <a:p>
            <a:pPr algn="ctr"/>
            <a:endParaRPr lang="en-US" sz="2400" dirty="0" smtClean="0">
              <a:latin typeface="Arial" charset="0"/>
            </a:endParaRPr>
          </a:p>
          <a:p>
            <a:pPr algn="ctr"/>
            <a:r>
              <a:rPr lang="en-US" sz="2400" dirty="0" smtClean="0">
                <a:latin typeface="Arial" charset="0"/>
              </a:rPr>
              <a:t>A package saver comprising</a:t>
            </a:r>
            <a:r>
              <a:rPr lang="en-US" sz="2400" dirty="0">
                <a:latin typeface="Arial" charset="0"/>
              </a:rPr>
              <a:t>:</a:t>
            </a:r>
          </a:p>
          <a:p>
            <a:pPr algn="ctr"/>
            <a:r>
              <a:rPr lang="en-US" sz="2400" dirty="0">
                <a:latin typeface="Arial" charset="0"/>
              </a:rPr>
              <a:t>a </a:t>
            </a:r>
            <a:r>
              <a:rPr lang="en-US" sz="2400" dirty="0" smtClean="0">
                <a:latin typeface="Arial" charset="0"/>
              </a:rPr>
              <a:t>platform, and</a:t>
            </a:r>
            <a:endParaRPr lang="en-US" sz="2400" dirty="0">
              <a:latin typeface="Arial" charset="0"/>
            </a:endParaRPr>
          </a:p>
          <a:p>
            <a:pPr algn="ctr"/>
            <a:r>
              <a:rPr lang="en-US" sz="2400" dirty="0" smtClean="0">
                <a:latin typeface="Arial" charset="0"/>
              </a:rPr>
              <a:t>three support legs.</a:t>
            </a:r>
            <a:endParaRPr lang="en-US" sz="2400" dirty="0">
              <a:latin typeface="Arial" charset="0"/>
            </a:endParaRP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5791200" y="1676400"/>
            <a:ext cx="21271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charset="0"/>
              </a:rPr>
              <a:t>Product (v. 2)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143000" y="4419600"/>
            <a:ext cx="76394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Can the </a:t>
            </a:r>
            <a:r>
              <a:rPr lang="en-US" sz="2400" dirty="0" smtClean="0"/>
              <a:t>product be </a:t>
            </a:r>
            <a:r>
              <a:rPr lang="en-US" sz="2400" dirty="0"/>
              <a:t>made without risk of infringement?</a:t>
            </a:r>
          </a:p>
        </p:txBody>
      </p:sp>
      <p:pic>
        <p:nvPicPr>
          <p:cNvPr id="3074" name="Picture 2" descr="C:\Users\js\Desktop\Picture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2286000"/>
            <a:ext cx="2916237" cy="29195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Option 1 – Let’s work together!</a:t>
            </a:r>
          </a:p>
          <a:p>
            <a:pPr lvl="1"/>
            <a:r>
              <a:rPr lang="en-US" sz="2400" dirty="0"/>
              <a:t>We will both make lots of </a:t>
            </a:r>
            <a:r>
              <a:rPr lang="en-US" sz="2400" dirty="0" smtClean="0"/>
              <a:t>money on pizza!</a:t>
            </a:r>
            <a:endParaRPr lang="en-US" sz="2400" dirty="0"/>
          </a:p>
          <a:p>
            <a:pPr lvl="1"/>
            <a:endParaRPr lang="en-US" sz="2400" dirty="0"/>
          </a:p>
          <a:p>
            <a:r>
              <a:rPr lang="en-US" sz="2800" dirty="0"/>
              <a:t>Option 2 – Fight it out!</a:t>
            </a:r>
          </a:p>
          <a:p>
            <a:pPr lvl="1"/>
            <a:r>
              <a:rPr lang="en-US" sz="2400" dirty="0"/>
              <a:t>Our lawyers will make lots of money!</a:t>
            </a:r>
          </a:p>
          <a:p>
            <a:endParaRPr lang="en-US" sz="2800" dirty="0"/>
          </a:p>
          <a:p>
            <a:r>
              <a:rPr lang="en-US" sz="2800" dirty="0"/>
              <a:t>What about the public</a:t>
            </a:r>
            <a:r>
              <a:rPr lang="en-US" sz="2800" dirty="0" smtClean="0"/>
              <a:t>?</a:t>
            </a:r>
          </a:p>
          <a:p>
            <a:pPr lvl="1"/>
            <a:r>
              <a:rPr lang="en-US" sz="2400" dirty="0" smtClean="0"/>
              <a:t>How long must we suffer?  </a:t>
            </a:r>
            <a:endParaRPr lang="en-US" sz="2400" dirty="0"/>
          </a:p>
          <a:p>
            <a:pPr lvl="1">
              <a:buFont typeface="Wingdings" pitchFamily="2" charset="2"/>
              <a:buNone/>
            </a:pPr>
            <a:endParaRPr lang="en-US" sz="2400" dirty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happens is … </a:t>
            </a:r>
            <a:endParaRPr lang="en-US" dirty="0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4191000" y="1447800"/>
            <a:ext cx="7921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/>
              <a:t>OR</a:t>
            </a:r>
          </a:p>
        </p:txBody>
      </p:sp>
      <p:pic>
        <p:nvPicPr>
          <p:cNvPr id="71681" name="Picture 1" descr="C:\Users\js\Desktop\0511-0911-0311-45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032494"/>
            <a:ext cx="1752600" cy="1270830"/>
          </a:xfrm>
          <a:prstGeom prst="rect">
            <a:avLst/>
          </a:prstGeom>
          <a:noFill/>
        </p:spPr>
      </p:pic>
      <p:pic>
        <p:nvPicPr>
          <p:cNvPr id="71682" name="Picture 2" descr="C:\Users\js\Desktop\pizza_fight_detail_lar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914400"/>
            <a:ext cx="2210681" cy="1574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00200"/>
            <a:ext cx="8153400" cy="4800600"/>
          </a:xfrm>
        </p:spPr>
        <p:txBody>
          <a:bodyPr/>
          <a:lstStyle/>
          <a:p>
            <a:r>
              <a:rPr lang="en-US" sz="2800" dirty="0" smtClean="0"/>
              <a:t>Inventions can make a lot of dough!  </a:t>
            </a:r>
          </a:p>
          <a:p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File </a:t>
            </a:r>
            <a:r>
              <a:rPr lang="en-US" sz="2800" i="1" dirty="0" smtClean="0"/>
              <a:t>before</a:t>
            </a:r>
            <a:r>
              <a:rPr lang="en-US" sz="2800" dirty="0" smtClean="0"/>
              <a:t> disclosing.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Critically evaluate the commercial merit of your invention </a:t>
            </a:r>
            <a:r>
              <a:rPr lang="en-US" sz="2800" i="1" dirty="0" smtClean="0"/>
              <a:t>early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pPr lvl="1"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national</a:t>
            </a:r>
            <a:r>
              <a:rPr lang="en-US" dirty="0"/>
              <a:t> legal protection for an </a:t>
            </a:r>
            <a:r>
              <a:rPr lang="en-US" u="sng" dirty="0"/>
              <a:t>invention</a:t>
            </a:r>
          </a:p>
          <a:p>
            <a:endParaRPr lang="en-US" u="sng" dirty="0"/>
          </a:p>
          <a:p>
            <a:r>
              <a:rPr lang="en-US" dirty="0"/>
              <a:t>invention = solution to a real-world problem that </a:t>
            </a:r>
            <a:r>
              <a:rPr lang="en-US" u="sng" dirty="0"/>
              <a:t>works for its intended purpose</a:t>
            </a:r>
          </a:p>
          <a:p>
            <a:pPr>
              <a:buFont typeface="Wingdings" pitchFamily="2" charset="2"/>
              <a:buNone/>
            </a:pPr>
            <a:endParaRPr lang="en-US" u="sng" dirty="0"/>
          </a:p>
          <a:p>
            <a:r>
              <a:rPr lang="en-US" dirty="0"/>
              <a:t>exclusive right to </a:t>
            </a:r>
            <a:r>
              <a:rPr lang="en-US" u="sng" dirty="0"/>
              <a:t>prevent</a:t>
            </a:r>
            <a:r>
              <a:rPr lang="en-US" dirty="0"/>
              <a:t> others from practicing the </a:t>
            </a:r>
            <a:r>
              <a:rPr lang="en-US" dirty="0" smtClean="0"/>
              <a:t>invention for 20 years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patent?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look at a real patent. </a:t>
            </a:r>
            <a:endParaRPr lang="en-US" dirty="0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5889625" y="44561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2976749" y="3063360"/>
            <a:ext cx="2568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229662" y="2861747"/>
            <a:ext cx="2568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715000" y="2590800"/>
            <a:ext cx="3276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181600" y="1447800"/>
            <a:ext cx="3733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“Modern folklore includes many mystical entities, such as Santa Claus.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[I]n the minds of young children, Santa Claus’ arrival is denoted by the presence of … presents under the tree and/or … stockings filled with treats.  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However, none of these customary practices … provides a … stocking which is capable of being selectively illuminated to signal the arrival of Santa Claus.”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(1/12 – 1/39.)</a:t>
            </a:r>
          </a:p>
          <a:p>
            <a:pPr algn="ctr"/>
            <a:endParaRPr lang="en-US" dirty="0"/>
          </a:p>
        </p:txBody>
      </p:sp>
      <p:pic>
        <p:nvPicPr>
          <p:cNvPr id="1026" name="Picture 2" descr="C:\Users\js\Desktop\Picture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219201"/>
            <a:ext cx="3505200" cy="51506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Title Page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Drawings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Detailed Description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Claims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Everything Else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are the parts of a patent?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patentable subject matter</a:t>
            </a:r>
          </a:p>
          <a:p>
            <a:endParaRPr lang="en-US" dirty="0"/>
          </a:p>
          <a:p>
            <a:r>
              <a:rPr lang="en-US" dirty="0"/>
              <a:t>utility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novelty</a:t>
            </a:r>
          </a:p>
          <a:p>
            <a:endParaRPr lang="en-US" dirty="0"/>
          </a:p>
          <a:p>
            <a:r>
              <a:rPr lang="en-US" dirty="0"/>
              <a:t>non-obviousness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 your invention good enough?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6705600" cy="4572000"/>
          </a:xfrm>
        </p:spPr>
        <p:txBody>
          <a:bodyPr/>
          <a:lstStyle/>
          <a:p>
            <a:pPr lvl="1">
              <a:buFont typeface="Wingdings" pitchFamily="2" charset="2"/>
              <a:buNone/>
            </a:pPr>
            <a:r>
              <a:rPr lang="en-US">
                <a:effectLst/>
              </a:rPr>
              <a:t>	</a:t>
            </a:r>
            <a:endParaRPr lang="en-US" sz="3200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key </a:t>
            </a:r>
            <a:r>
              <a:rPr lang="en-US" dirty="0" smtClean="0"/>
              <a:t>hurdles?</a:t>
            </a:r>
            <a:endParaRPr lang="en-US" dirty="0"/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1828800" y="1600200"/>
            <a:ext cx="11318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/>
              <a:t>Legal</a:t>
            </a:r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 flipH="1">
            <a:off x="1295400" y="2209800"/>
            <a:ext cx="762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22" name="Line 6"/>
          <p:cNvSpPr>
            <a:spLocks noChangeShapeType="1"/>
          </p:cNvSpPr>
          <p:nvPr/>
        </p:nvSpPr>
        <p:spPr bwMode="auto">
          <a:xfrm>
            <a:off x="2743200" y="2209800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609600" y="2971800"/>
            <a:ext cx="1403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Timing</a:t>
            </a:r>
          </a:p>
        </p:txBody>
      </p:sp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2514600" y="2971800"/>
            <a:ext cx="20875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Ownership</a:t>
            </a:r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5867400" y="4267200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/>
              <a:t>Business</a:t>
            </a:r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 flipH="1">
            <a:off x="5630863" y="4876800"/>
            <a:ext cx="762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7078663" y="4876800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28" name="Text Box 12"/>
          <p:cNvSpPr txBox="1">
            <a:spLocks noChangeArrowheads="1"/>
          </p:cNvSpPr>
          <p:nvPr/>
        </p:nvSpPr>
        <p:spPr bwMode="auto">
          <a:xfrm>
            <a:off x="4945063" y="5638800"/>
            <a:ext cx="1362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Money</a:t>
            </a:r>
          </a:p>
        </p:txBody>
      </p:sp>
      <p:sp>
        <p:nvSpPr>
          <p:cNvPr id="60429" name="Text Box 13"/>
          <p:cNvSpPr txBox="1">
            <a:spLocks noChangeArrowheads="1"/>
          </p:cNvSpPr>
          <p:nvPr/>
        </p:nvSpPr>
        <p:spPr bwMode="auto">
          <a:xfrm>
            <a:off x="7231063" y="5638800"/>
            <a:ext cx="1174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Value</a:t>
            </a:r>
          </a:p>
        </p:txBody>
      </p:sp>
      <p:sp>
        <p:nvSpPr>
          <p:cNvPr id="60430" name="Text Box 14"/>
          <p:cNvSpPr txBox="1">
            <a:spLocks noChangeArrowheads="1"/>
          </p:cNvSpPr>
          <p:nvPr/>
        </p:nvSpPr>
        <p:spPr bwMode="auto">
          <a:xfrm>
            <a:off x="4572000" y="2209800"/>
            <a:ext cx="3856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/>
              <a:t>Are patent rights available?</a:t>
            </a:r>
          </a:p>
        </p:txBody>
      </p:sp>
      <p:sp>
        <p:nvSpPr>
          <p:cNvPr id="60431" name="Text Box 15"/>
          <p:cNvSpPr txBox="1">
            <a:spLocks noChangeArrowheads="1"/>
          </p:cNvSpPr>
          <p:nvPr/>
        </p:nvSpPr>
        <p:spPr bwMode="auto">
          <a:xfrm>
            <a:off x="685800" y="4876800"/>
            <a:ext cx="3887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/>
              <a:t>Should you apply for them?</a:t>
            </a:r>
          </a:p>
        </p:txBody>
      </p:sp>
      <p:sp>
        <p:nvSpPr>
          <p:cNvPr id="60432" name="Line 16"/>
          <p:cNvSpPr>
            <a:spLocks noChangeShapeType="1"/>
          </p:cNvSpPr>
          <p:nvPr/>
        </p:nvSpPr>
        <p:spPr bwMode="auto">
          <a:xfrm>
            <a:off x="685800" y="3962400"/>
            <a:ext cx="762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dirty="0"/>
              <a:t>Will </a:t>
            </a:r>
            <a:r>
              <a:rPr lang="en-US" dirty="0" smtClean="0"/>
              <a:t>I </a:t>
            </a:r>
            <a:r>
              <a:rPr lang="en-US" dirty="0"/>
              <a:t>get a </a:t>
            </a:r>
            <a:r>
              <a:rPr lang="en-US" dirty="0" smtClean="0"/>
              <a:t>patent on my invention?</a:t>
            </a:r>
            <a:endParaRPr lang="en-US" dirty="0"/>
          </a:p>
          <a:p>
            <a:pPr lvl="1"/>
            <a:r>
              <a:rPr lang="en-US" dirty="0"/>
              <a:t>evaluate differences between </a:t>
            </a:r>
            <a:r>
              <a:rPr lang="en-US" dirty="0" smtClean="0"/>
              <a:t>your invention (i.e., the claims) and </a:t>
            </a:r>
            <a:r>
              <a:rPr lang="en-US" i="1" dirty="0" smtClean="0"/>
              <a:t>the prior art</a:t>
            </a:r>
            <a:endParaRPr lang="en-US" i="1" dirty="0"/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Are they ripping </a:t>
            </a:r>
            <a:r>
              <a:rPr lang="en-US" dirty="0" smtClean="0"/>
              <a:t>off my invention?</a:t>
            </a:r>
            <a:endParaRPr lang="en-US" dirty="0"/>
          </a:p>
          <a:p>
            <a:pPr lvl="1"/>
            <a:r>
              <a:rPr lang="en-US" dirty="0"/>
              <a:t>evaluate differences between </a:t>
            </a:r>
            <a:r>
              <a:rPr lang="en-US" dirty="0" smtClean="0"/>
              <a:t>your invention (i.e., the claims) and their product</a:t>
            </a:r>
            <a:endParaRPr lang="en-US" dirty="0"/>
          </a:p>
          <a:p>
            <a:pPr lvl="1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FAQs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all love pizza.  </a:t>
            </a:r>
          </a:p>
          <a:p>
            <a:endParaRPr lang="en-US" dirty="0" smtClean="0"/>
          </a:p>
          <a:p>
            <a:r>
              <a:rPr lang="en-US" dirty="0" smtClean="0"/>
              <a:t>How do you prevent the inside of the upper lid of the pizza box from contacting the cheese, making a gooey mess?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  <a:p>
            <a:pPr lvl="1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Hypo</a:t>
            </a:r>
            <a:endParaRPr lang="en-US" dirty="0"/>
          </a:p>
        </p:txBody>
      </p:sp>
      <p:pic>
        <p:nvPicPr>
          <p:cNvPr id="44034" name="Picture 2" descr="C:\Users\js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219200"/>
            <a:ext cx="3048000" cy="20393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Behold the package saver! (v. 1)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726493" y="5410200"/>
            <a:ext cx="172201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/>
              <a:t>	</a:t>
            </a:r>
            <a:endParaRPr lang="en-US" dirty="0"/>
          </a:p>
        </p:txBody>
      </p:sp>
      <p:pic>
        <p:nvPicPr>
          <p:cNvPr id="45061" name="Picture 5" descr="Pizza Support - Pizza Tripod - Pizza Tab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447800"/>
            <a:ext cx="4953000" cy="434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321</TotalTime>
  <Words>432</Words>
  <Application>Microsoft Office PowerPoint</Application>
  <PresentationFormat>On-screen Show (4:3)</PresentationFormat>
  <Paragraphs>112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            Patents 101   Jeffrey Sears, Ph.D., J.D.   Chief Patent Counsel, Columbia University Adjunct Professor, Columbia Business School    </vt:lpstr>
      <vt:lpstr>What is a patent?</vt:lpstr>
      <vt:lpstr>Let’s look at a real patent. </vt:lpstr>
      <vt:lpstr>What are the parts of a patent?</vt:lpstr>
      <vt:lpstr>Is your invention good enough?</vt:lpstr>
      <vt:lpstr>What are the key hurdles?</vt:lpstr>
      <vt:lpstr>FAQs</vt:lpstr>
      <vt:lpstr>The Hypo</vt:lpstr>
      <vt:lpstr>Behold the package saver! (v. 1)</vt:lpstr>
      <vt:lpstr>Behold the package saver! (v. 2)</vt:lpstr>
      <vt:lpstr>Example -- Patentability</vt:lpstr>
      <vt:lpstr>Example -- Infringement</vt:lpstr>
      <vt:lpstr>What happens is … </vt:lpstr>
      <vt:lpstr>Conclusion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Patents 101</dc:title>
  <dc:creator>js</dc:creator>
  <cp:lastModifiedBy>Jeffrey Sears</cp:lastModifiedBy>
  <cp:revision>129</cp:revision>
  <dcterms:created xsi:type="dcterms:W3CDTF">2009-02-23T20:47:52Z</dcterms:created>
  <dcterms:modified xsi:type="dcterms:W3CDTF">2013-11-27T14:38:01Z</dcterms:modified>
</cp:coreProperties>
</file>